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6" r:id="rId6"/>
    <p:sldId id="260" r:id="rId7"/>
    <p:sldId id="261" r:id="rId8"/>
    <p:sldId id="262" r:id="rId9"/>
    <p:sldId id="263" r:id="rId10"/>
    <p:sldId id="264" r:id="rId11"/>
    <p:sldId id="267"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16" name="Slide Number Placeholder 15"/>
          <p:cNvSpPr>
            <a:spLocks noGrp="1"/>
          </p:cNvSpPr>
          <p:nvPr>
            <p:ph type="sldNum" sz="quarter" idx="11"/>
          </p:nvPr>
        </p:nvSpPr>
        <p:spPr/>
        <p:txBody>
          <a:bodyPr/>
          <a:lstStyle/>
          <a:p>
            <a:fld id="{D57F1E4F-1CFF-5643-939E-217C01CDF565}"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61BEF0D-F0BB-DE4B-95CE-6DB70DBA9567}" type="datetimeFigureOut">
              <a:rPr lang="en-US" smtClean="0"/>
              <a:pPr/>
              <a:t>5/10/2017</a:t>
            </a:fld>
            <a:endParaRPr lang="en-US" dirty="0"/>
          </a:p>
        </p:txBody>
      </p:sp>
      <p:sp>
        <p:nvSpPr>
          <p:cNvPr id="15" name="Slide Number Placeholder 14"/>
          <p:cNvSpPr>
            <a:spLocks noGrp="1"/>
          </p:cNvSpPr>
          <p:nvPr>
            <p:ph type="sldNum" sz="quarter" idx="15"/>
          </p:nvPr>
        </p:nvSpPr>
        <p:spPr/>
        <p:txBody>
          <a:bodyPr/>
          <a:lstStyle>
            <a:lvl1pPr algn="ctr">
              <a:defRPr/>
            </a:lvl1pPr>
          </a:lstStyle>
          <a:p>
            <a:fld id="{D57F1E4F-1CFF-5643-939E-217C01CDF565}"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609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524000"/>
            <a:ext cx="54132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3" name="Text Placeholder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609600"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6199717" y="2201896"/>
            <a:ext cx="53848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155448"/>
            <a:ext cx="109728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609600" y="457200"/>
            <a:ext cx="83312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61BEF0D-F0BB-DE4B-95CE-6DB70DBA9567}" type="datetimeFigureOut">
              <a:rPr lang="en-US" smtClean="0"/>
              <a:pPr/>
              <a:t>5/10/2017</a:t>
            </a:fld>
            <a:endParaRPr lang="en-US" dirty="0"/>
          </a:p>
        </p:txBody>
      </p:sp>
      <p:sp>
        <p:nvSpPr>
          <p:cNvPr id="9" name="Slide Number Placeholder 8"/>
          <p:cNvSpPr>
            <a:spLocks noGrp="1"/>
          </p:cNvSpPr>
          <p:nvPr>
            <p:ph type="sldNum" sz="quarter" idx="15"/>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5/10/2017</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B61BEF0D-F0BB-DE4B-95CE-6DB70DBA9567}" type="datetimeFigureOut">
              <a:rPr lang="en-US" smtClean="0"/>
              <a:pPr/>
              <a:t>5/10/2017</a:t>
            </a:fld>
            <a:endParaRPr lang="en-US" dirty="0"/>
          </a:p>
        </p:txBody>
      </p:sp>
      <p:sp>
        <p:nvSpPr>
          <p:cNvPr id="10" name="Footer Placeholder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57F1E4F-1CFF-5643-939E-217C01CDF565}" type="slidenum">
              <a:rPr lang="en-US" smtClean="0"/>
              <a:pPr/>
              <a:t>‹#›</a:t>
            </a:fld>
            <a:endParaRPr lang="en-US" dirty="0"/>
          </a:p>
        </p:txBody>
      </p:sp>
      <p:sp>
        <p:nvSpPr>
          <p:cNvPr id="5" name="Title Placeholder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mgee.cmtc@yahoo.ca" TargetMode="External"/><Relationship Id="rId2" Type="http://schemas.openxmlformats.org/officeDocument/2006/relationships/hyperlink" Target="mailto:Jcormier.cmtc@yahoo.ca" TargetMode="External"/><Relationship Id="rId1" Type="http://schemas.openxmlformats.org/officeDocument/2006/relationships/slideLayout" Target="../slideLayouts/slideLayout7.xml"/><Relationship Id="rId6" Type="http://schemas.openxmlformats.org/officeDocument/2006/relationships/hyperlink" Target="mailto:scormier.cmtc@yahoo.ca" TargetMode="External"/><Relationship Id="rId5" Type="http://schemas.openxmlformats.org/officeDocument/2006/relationships/hyperlink" Target="mailto:Sduckworth.cmtc@yahoo.ca" TargetMode="External"/><Relationship Id="rId4" Type="http://schemas.openxmlformats.org/officeDocument/2006/relationships/hyperlink" Target="mailto:mthompson.cmtc@yahoo.c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a:t>Saturday </a:t>
            </a:r>
            <a:r>
              <a:rPr lang="en-CA" dirty="0" smtClean="0"/>
              <a:t>May 6, 2017</a:t>
            </a:r>
            <a:endParaRPr lang="en-CA" dirty="0"/>
          </a:p>
          <a:p>
            <a:r>
              <a:rPr lang="en-CA" dirty="0" smtClean="0"/>
              <a:t>Cobourg, Ontario</a:t>
            </a:r>
            <a:endParaRPr lang="en-CA" dirty="0"/>
          </a:p>
        </p:txBody>
      </p:sp>
      <p:sp>
        <p:nvSpPr>
          <p:cNvPr id="2" name="Title 1"/>
          <p:cNvSpPr>
            <a:spLocks noGrp="1"/>
          </p:cNvSpPr>
          <p:nvPr>
            <p:ph type="ctrTitle"/>
          </p:nvPr>
        </p:nvSpPr>
        <p:spPr/>
        <p:txBody>
          <a:bodyPr/>
          <a:lstStyle/>
          <a:p>
            <a:r>
              <a:rPr lang="en-CA" dirty="0"/>
              <a:t>Welcome to the </a:t>
            </a:r>
            <a:r>
              <a:rPr lang="en-CA" dirty="0" smtClean="0"/>
              <a:t>SECOND </a:t>
            </a:r>
            <a:r>
              <a:rPr lang="en-CA" dirty="0"/>
              <a:t>Canadian CMTC-OVM CONFERENCE</a:t>
            </a:r>
          </a:p>
        </p:txBody>
      </p:sp>
      <p:pic>
        <p:nvPicPr>
          <p:cNvPr id="5" name="Picture 4" descr="New Logo.png"/>
          <p:cNvPicPr>
            <a:picLocks noChangeAspect="1"/>
          </p:cNvPicPr>
          <p:nvPr/>
        </p:nvPicPr>
        <p:blipFill>
          <a:blip r:embed="rId2"/>
          <a:stretch>
            <a:fillRect/>
          </a:stretch>
        </p:blipFill>
        <p:spPr>
          <a:xfrm>
            <a:off x="6030097" y="411634"/>
            <a:ext cx="5313406" cy="1598397"/>
          </a:xfrm>
          <a:prstGeom prst="rect">
            <a:avLst/>
          </a:prstGeom>
        </p:spPr>
      </p:pic>
    </p:spTree>
    <p:extLst>
      <p:ext uri="{BB962C8B-B14F-4D97-AF65-F5344CB8AC3E}">
        <p14:creationId xmlns:p14="http://schemas.microsoft.com/office/powerpoint/2010/main" xmlns="" val="3228640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856" y="669851"/>
            <a:ext cx="11791507" cy="6740307"/>
          </a:xfrm>
          <a:prstGeom prst="rect">
            <a:avLst/>
          </a:prstGeom>
          <a:noFill/>
        </p:spPr>
        <p:txBody>
          <a:bodyPr wrap="square" rtlCol="0">
            <a:spAutoFit/>
          </a:bodyPr>
          <a:lstStyle/>
          <a:p>
            <a:r>
              <a:rPr lang="en-CA" dirty="0"/>
              <a:t>The Beta Sigma Phi Sorority gave large amounts of money to help me get started and it was through this that we were finally given our status.  Over the past </a:t>
            </a:r>
            <a:r>
              <a:rPr lang="en-CA" dirty="0" smtClean="0"/>
              <a:t>two years </a:t>
            </a:r>
            <a:r>
              <a:rPr lang="en-CA" dirty="0"/>
              <a:t>our board of directors has come together to fundraise to be able to hold </a:t>
            </a:r>
            <a:r>
              <a:rPr lang="en-CA" dirty="0" smtClean="0"/>
              <a:t>our first and now second </a:t>
            </a:r>
            <a:r>
              <a:rPr lang="en-CA" dirty="0"/>
              <a:t>medical </a:t>
            </a:r>
            <a:r>
              <a:rPr lang="en-CA" dirty="0" smtClean="0"/>
              <a:t>conferences.</a:t>
            </a:r>
            <a:endParaRPr lang="en-CA" dirty="0"/>
          </a:p>
          <a:p>
            <a:endParaRPr lang="en-CA" dirty="0"/>
          </a:p>
          <a:p>
            <a:r>
              <a:rPr lang="en-CA" dirty="0"/>
              <a:t>The following fundraising activities have taken place:</a:t>
            </a:r>
          </a:p>
          <a:p>
            <a:pPr marL="285750" indent="-285750">
              <a:buFont typeface="Arial" panose="020B0604020202020204" pitchFamily="34" charset="0"/>
              <a:buChar char="•"/>
            </a:pPr>
            <a:r>
              <a:rPr lang="en-CA" dirty="0"/>
              <a:t>Quilt Auction</a:t>
            </a:r>
          </a:p>
          <a:p>
            <a:pPr marL="285750" indent="-285750">
              <a:buFont typeface="Arial" panose="020B0604020202020204" pitchFamily="34" charset="0"/>
              <a:buChar char="•"/>
            </a:pPr>
            <a:r>
              <a:rPr lang="en-CA" dirty="0"/>
              <a:t>Christmas Basket</a:t>
            </a:r>
          </a:p>
          <a:p>
            <a:pPr marL="285750" indent="-285750">
              <a:buFont typeface="Arial" panose="020B0604020202020204" pitchFamily="34" charset="0"/>
              <a:buChar char="•"/>
            </a:pPr>
            <a:r>
              <a:rPr lang="en-CA" dirty="0"/>
              <a:t>World’s Finest Chocolate </a:t>
            </a:r>
            <a:r>
              <a:rPr lang="en-CA" dirty="0" smtClean="0"/>
              <a:t>Sales</a:t>
            </a:r>
          </a:p>
          <a:p>
            <a:pPr marL="285750" indent="-285750">
              <a:buFont typeface="Arial" panose="020B0604020202020204" pitchFamily="34" charset="0"/>
              <a:buChar char="•"/>
            </a:pPr>
            <a:r>
              <a:rPr lang="en-CA" dirty="0" smtClean="0"/>
              <a:t>Easter Basket Raffle</a:t>
            </a:r>
          </a:p>
          <a:p>
            <a:pPr marL="285750" indent="-285750">
              <a:buFont typeface="Arial" panose="020B0604020202020204" pitchFamily="34" charset="0"/>
              <a:buChar char="•"/>
            </a:pPr>
            <a:r>
              <a:rPr lang="en-CA" dirty="0" smtClean="0"/>
              <a:t>Awareness Ribbons Sales</a:t>
            </a:r>
          </a:p>
          <a:p>
            <a:pPr marL="285750" indent="-285750">
              <a:buFont typeface="Arial" panose="020B0604020202020204" pitchFamily="34" charset="0"/>
              <a:buChar char="•"/>
            </a:pPr>
            <a:r>
              <a:rPr lang="en-CA" dirty="0" smtClean="0"/>
              <a:t>CMTC Swag sales</a:t>
            </a:r>
            <a:endParaRPr lang="en-CA" dirty="0"/>
          </a:p>
          <a:p>
            <a:endParaRPr lang="en-CA" dirty="0"/>
          </a:p>
          <a:p>
            <a:r>
              <a:rPr lang="en-CA" dirty="0" smtClean="0"/>
              <a:t>Last year we </a:t>
            </a:r>
            <a:r>
              <a:rPr lang="en-CA" dirty="0"/>
              <a:t>raised enough money to pay for half of our conference.  I applied for a grant from Sick Kids and although we did not make the first round we were told in our return letter to please apply again the following month.  I did reapply the following month for the sharing of information grant and we were awarded.  We are so thankful for Sick Kids and their generosity to bring us together.  </a:t>
            </a:r>
            <a:endParaRPr lang="en-CA" dirty="0" smtClean="0"/>
          </a:p>
          <a:p>
            <a:r>
              <a:rPr lang="en-CA" dirty="0" smtClean="0"/>
              <a:t>This year things were a bit different we did not receive any monies from grants and spent most of our time between conferences fundraising for this year.  Thanks to the Cobourg Legion and their women’s auxiliary for donating the hall and all the food we were again able to bring everyone together for a special day. </a:t>
            </a:r>
            <a:endParaRPr lang="en-CA" dirty="0"/>
          </a:p>
          <a:p>
            <a:endParaRPr lang="en-CA" dirty="0"/>
          </a:p>
          <a:p>
            <a:r>
              <a:rPr lang="en-CA" dirty="0" smtClean="0"/>
              <a:t>We </a:t>
            </a:r>
            <a:r>
              <a:rPr lang="en-CA" dirty="0"/>
              <a:t>would like to hear from you!! What are some of your fundraising ideas? Would you like to join our board? We want to know what you think! Please talk with Jennifer Cormier.</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xmlns="" val="3026219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CMTC-OVM Awareness Ribbons</a:t>
            </a:r>
            <a:endParaRPr lang="en-CA" dirty="0"/>
          </a:p>
        </p:txBody>
      </p:sp>
      <p:pic>
        <p:nvPicPr>
          <p:cNvPr id="5" name="Picture Placeholder 4" descr="awareness pins.jpg"/>
          <p:cNvPicPr>
            <a:picLocks noGrp="1" noChangeAspect="1"/>
          </p:cNvPicPr>
          <p:nvPr>
            <p:ph type="pic" idx="1"/>
          </p:nvPr>
        </p:nvPicPr>
        <p:blipFill>
          <a:blip r:embed="rId2"/>
          <a:stretch>
            <a:fillRect/>
          </a:stretch>
        </p:blipFill>
        <p:spPr>
          <a:xfrm>
            <a:off x="4016492" y="518984"/>
            <a:ext cx="2183128" cy="2910838"/>
          </a:xfrm>
        </p:spPr>
      </p:pic>
      <p:sp>
        <p:nvSpPr>
          <p:cNvPr id="4" name="Text Placeholder 3"/>
          <p:cNvSpPr>
            <a:spLocks noGrp="1"/>
          </p:cNvSpPr>
          <p:nvPr>
            <p:ph type="body" sz="half" idx="2"/>
          </p:nvPr>
        </p:nvSpPr>
        <p:spPr/>
        <p:txBody>
          <a:bodyPr/>
          <a:lstStyle/>
          <a:p>
            <a:r>
              <a:rPr lang="en-CA" dirty="0" smtClean="0"/>
              <a:t>This year we have purchased some CMTC Awareness Ribbons they are available on our back table for $2.00 each </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w Logo.png"/>
          <p:cNvPicPr>
            <a:picLocks noGrp="1" noChangeAspect="1"/>
          </p:cNvPicPr>
          <p:nvPr>
            <p:ph idx="1"/>
          </p:nvPr>
        </p:nvPicPr>
        <p:blipFill>
          <a:blip r:embed="rId2"/>
          <a:stretch>
            <a:fillRect/>
          </a:stretch>
        </p:blipFill>
        <p:spPr>
          <a:xfrm>
            <a:off x="3138616" y="1977080"/>
            <a:ext cx="4959179" cy="3080951"/>
          </a:xfrm>
        </p:spPr>
      </p:pic>
      <p:sp>
        <p:nvSpPr>
          <p:cNvPr id="2" name="Title 1"/>
          <p:cNvSpPr>
            <a:spLocks noGrp="1"/>
          </p:cNvSpPr>
          <p:nvPr>
            <p:ph type="title"/>
          </p:nvPr>
        </p:nvSpPr>
        <p:spPr>
          <a:xfrm>
            <a:off x="609600" y="152399"/>
            <a:ext cx="10972800" cy="2055341"/>
          </a:xfrm>
        </p:spPr>
        <p:txBody>
          <a:bodyPr>
            <a:normAutofit fontScale="90000"/>
          </a:bodyPr>
          <a:lstStyle/>
          <a:p>
            <a:r>
              <a:rPr lang="en-CA" dirty="0" smtClean="0"/>
              <a:t>We have SWAG! Order your CMTC t-shirts, mugs, pens and more and help us raise awareness.  Purchases can be made at www.canadiancmtcfoundation.com</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1017180"/>
          </a:xfrm>
        </p:spPr>
        <p:txBody>
          <a:bodyPr/>
          <a:lstStyle/>
          <a:p>
            <a:r>
              <a:rPr lang="en-CA" dirty="0"/>
              <a:t>Membership </a:t>
            </a:r>
          </a:p>
        </p:txBody>
      </p:sp>
      <p:sp>
        <p:nvSpPr>
          <p:cNvPr id="3" name="Text Placeholder 2"/>
          <p:cNvSpPr>
            <a:spLocks noGrp="1"/>
          </p:cNvSpPr>
          <p:nvPr>
            <p:ph type="body" idx="1"/>
          </p:nvPr>
        </p:nvSpPr>
        <p:spPr>
          <a:xfrm>
            <a:off x="685800" y="1626782"/>
            <a:ext cx="10131428" cy="4164418"/>
          </a:xfrm>
        </p:spPr>
        <p:txBody>
          <a:bodyPr/>
          <a:lstStyle/>
          <a:p>
            <a:r>
              <a:rPr lang="en-CA" dirty="0"/>
              <a:t>Membership dues will be paid on a yearly basis and will be $34.00 per year. Invoices will be emailed to each family who wishes to become members and they can choose a method of payment. This will provide members with access to the Canadian website members pages as well as to the Netherlands Organization website.  Dues will go directly towards holding conferences and for obtaining speakers for the conferences that members wish to have present. Any extra donations if there is any will go towards a fund for Dr. Patel’s research  on the genetics of CMTC</a:t>
            </a:r>
            <a:r>
              <a:rPr lang="en-CA" dirty="0" smtClean="0"/>
              <a:t>..  </a:t>
            </a:r>
            <a:r>
              <a:rPr lang="en-CA" dirty="0"/>
              <a:t>Each year we hope to hold the conference in locations closest to our members knowing some members are coming from quite far, the next conference could be held closer to them.  We thank you continually for your support and welcome all of you to our family!</a:t>
            </a:r>
          </a:p>
        </p:txBody>
      </p:sp>
    </p:spTree>
    <p:extLst>
      <p:ext uri="{BB962C8B-B14F-4D97-AF65-F5344CB8AC3E}">
        <p14:creationId xmlns:p14="http://schemas.microsoft.com/office/powerpoint/2010/main" xmlns="" val="309150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2221740"/>
          </a:xfrm>
        </p:spPr>
        <p:txBody>
          <a:bodyPr>
            <a:normAutofit fontScale="90000"/>
          </a:bodyPr>
          <a:lstStyle/>
          <a:p>
            <a:r>
              <a:rPr lang="en-CA" dirty="0"/>
              <a:t>This conference was made possible with a generous donation </a:t>
            </a:r>
            <a:r>
              <a:rPr lang="en-CA" dirty="0" smtClean="0"/>
              <a:t>from the Royal Canadian Legion Branch 133 and their women’s auxiliary .</a:t>
            </a:r>
            <a:endParaRPr lang="en-CA" dirty="0"/>
          </a:p>
        </p:txBody>
      </p:sp>
      <p:pic>
        <p:nvPicPr>
          <p:cNvPr id="5" name="Content Placeholder 4"/>
          <p:cNvPicPr>
            <a:picLocks noGrp="1" noChangeAspect="1"/>
          </p:cNvPicPr>
          <p:nvPr>
            <p:ph sz="half" idx="1"/>
          </p:nvPr>
        </p:nvPicPr>
        <p:blipFill>
          <a:blip r:embed="rId2"/>
          <a:stretch>
            <a:fillRect/>
          </a:stretch>
        </p:blipFill>
        <p:spPr>
          <a:xfrm>
            <a:off x="3562908" y="3053792"/>
            <a:ext cx="4762500" cy="3571875"/>
          </a:xfrm>
        </p:spPr>
      </p:pic>
    </p:spTree>
    <p:extLst>
      <p:ext uri="{BB962C8B-B14F-4D97-AF65-F5344CB8AC3E}">
        <p14:creationId xmlns:p14="http://schemas.microsoft.com/office/powerpoint/2010/main" xmlns="" val="239582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57575" y="152400"/>
            <a:ext cx="5276850" cy="6553200"/>
          </a:xfrm>
          <a:prstGeom prst="rect">
            <a:avLst/>
          </a:prstGeom>
        </p:spPr>
      </p:pic>
    </p:spTree>
    <p:extLst>
      <p:ext uri="{BB962C8B-B14F-4D97-AF65-F5344CB8AC3E}">
        <p14:creationId xmlns:p14="http://schemas.microsoft.com/office/powerpoint/2010/main" xmlns="" val="83522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9229" y="-386403"/>
            <a:ext cx="8017727" cy="6541278"/>
          </a:xfrm>
          <a:prstGeom prst="rect">
            <a:avLst/>
          </a:prstGeom>
        </p:spPr>
        <p:txBody>
          <a:bodyPr wrap="square">
            <a:spAutoFit/>
          </a:bodyPr>
          <a:lstStyle/>
          <a:p>
            <a:pPr algn="ctr">
              <a:lnSpc>
                <a:spcPct val="115000"/>
              </a:lnSpc>
              <a:spcAft>
                <a:spcPts val="1000"/>
              </a:spcAft>
            </a:pPr>
            <a:endParaRPr lang="en-CA" b="1"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CA" b="1" u="sng" dirty="0">
                <a:latin typeface="Calibri" panose="020F0502020204030204" pitchFamily="34" charset="0"/>
                <a:ea typeface="Calibri" panose="020F0502020204030204" pitchFamily="34" charset="0"/>
                <a:cs typeface="Times New Roman" panose="02020603050405020304" pitchFamily="18" charset="0"/>
              </a:rPr>
              <a:t>Board of Directors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CA" sz="1400" b="1" dirty="0" smtClean="0">
                <a:latin typeface="Calibri" panose="020F0502020204030204" pitchFamily="34" charset="0"/>
                <a:ea typeface="Calibri" panose="020F0502020204030204" pitchFamily="34" charset="0"/>
                <a:cs typeface="Times New Roman" panose="02020603050405020304" pitchFamily="18" charset="0"/>
              </a:rPr>
              <a:t>President/Executive Director                                         Treasurer</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Jennifer </a:t>
            </a:r>
            <a:r>
              <a:rPr lang="en-CA" sz="1400" dirty="0">
                <a:latin typeface="Calibri" panose="020F0502020204030204" pitchFamily="34" charset="0"/>
                <a:ea typeface="Calibri" panose="020F0502020204030204" pitchFamily="34" charset="0"/>
                <a:cs typeface="Times New Roman" panose="02020603050405020304" pitchFamily="18" charset="0"/>
              </a:rPr>
              <a:t>Cormier                                                                Margaret Gee</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8972 Oak Ridges Dr,                                                          </a:t>
            </a:r>
            <a:r>
              <a:rPr lang="en-CA" sz="1400" dirty="0">
                <a:latin typeface="Calibri" panose="020F0502020204030204" pitchFamily="34" charset="0"/>
                <a:ea typeface="Calibri" panose="020F0502020204030204" pitchFamily="34" charset="0"/>
                <a:cs typeface="Times New Roman" panose="02020603050405020304" pitchFamily="18" charset="0"/>
              </a:rPr>
              <a:t>17 Gardiner Crescent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 </a:t>
            </a:r>
            <a:r>
              <a:rPr lang="en-CA" sz="1400" dirty="0" smtClean="0">
                <a:latin typeface="Calibri" panose="020F0502020204030204" pitchFamily="34" charset="0"/>
                <a:ea typeface="Calibri" panose="020F0502020204030204" pitchFamily="34" charset="0"/>
                <a:cs typeface="Times New Roman" panose="02020603050405020304" pitchFamily="18" charset="0"/>
              </a:rPr>
              <a:t>Gores Landing Ontario K0K 2E0                                     </a:t>
            </a:r>
            <a:r>
              <a:rPr lang="en-CA" sz="1400" dirty="0">
                <a:latin typeface="Calibri" panose="020F0502020204030204" pitchFamily="34" charset="0"/>
                <a:ea typeface="Calibri" panose="020F0502020204030204" pitchFamily="34" charset="0"/>
                <a:cs typeface="Times New Roman" panose="02020603050405020304" pitchFamily="18" charset="0"/>
              </a:rPr>
              <a:t>Cobourg, Ontario K9A 1W7</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 </a:t>
            </a:r>
            <a:r>
              <a:rPr lang="en-CA" sz="1400" dirty="0">
                <a:latin typeface="Calibri" panose="020F0502020204030204" pitchFamily="34" charset="0"/>
                <a:ea typeface="Calibri" panose="020F0502020204030204" pitchFamily="34" charset="0"/>
                <a:cs typeface="Times New Roman" panose="02020603050405020304" pitchFamily="18" charset="0"/>
              </a:rPr>
              <a:t>Cell (905) 376-4087 </a:t>
            </a:r>
            <a:r>
              <a:rPr lang="en-CA" sz="1400" dirty="0" smtClean="0">
                <a:latin typeface="Calibri" panose="020F0502020204030204" pitchFamily="34" charset="0"/>
                <a:ea typeface="Calibri" panose="020F0502020204030204" pitchFamily="34" charset="0"/>
                <a:cs typeface="Times New Roman" panose="02020603050405020304" pitchFamily="18" charset="0"/>
              </a:rPr>
              <a:t>                                                          </a:t>
            </a:r>
            <a:r>
              <a:rPr lang="en-CA" sz="1400" dirty="0">
                <a:latin typeface="Calibri" panose="020F0502020204030204" pitchFamily="34" charset="0"/>
                <a:ea typeface="Calibri" panose="020F0502020204030204" pitchFamily="34" charset="0"/>
                <a:cs typeface="Times New Roman" panose="02020603050405020304" pitchFamily="18" charset="0"/>
              </a:rPr>
              <a:t>905-396-8564</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Jcormier.cmtc@yahoo.ca</a:t>
            </a:r>
            <a:r>
              <a:rPr lang="en-CA" sz="1400" dirty="0">
                <a:latin typeface="Calibri" panose="020F0502020204030204" pitchFamily="34" charset="0"/>
                <a:ea typeface="Calibri" panose="020F0502020204030204" pitchFamily="34" charset="0"/>
                <a:cs typeface="Times New Roman" panose="02020603050405020304" pitchFamily="18" charset="0"/>
              </a:rPr>
              <a:t>                                                </a:t>
            </a:r>
            <a:r>
              <a:rPr lang="en-CA"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mgee.cmtc@yahoo.ca</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CA" sz="1400" b="1" dirty="0">
                <a:latin typeface="Calibri" panose="020F0502020204030204" pitchFamily="34" charset="0"/>
                <a:ea typeface="Calibri" panose="020F0502020204030204" pitchFamily="34" charset="0"/>
                <a:cs typeface="Times New Roman" panose="02020603050405020304" pitchFamily="18" charset="0"/>
              </a:rPr>
              <a:t>Vice President                                                                   </a:t>
            </a:r>
            <a:r>
              <a:rPr lang="en-CA" sz="1400" b="1" dirty="0" smtClean="0">
                <a:latin typeface="Calibri" panose="020F0502020204030204" pitchFamily="34" charset="0"/>
                <a:ea typeface="Calibri" panose="020F0502020204030204" pitchFamily="34" charset="0"/>
                <a:cs typeface="Times New Roman" panose="02020603050405020304" pitchFamily="18" charset="0"/>
              </a:rPr>
              <a:t>Secretary</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Case Noel                                                                           Megan Thompson</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446 Burnet Dr,                                                                   </a:t>
            </a:r>
            <a:r>
              <a:rPr lang="en-CA" sz="1400" dirty="0">
                <a:latin typeface="Calibri" panose="020F0502020204030204" pitchFamily="34" charset="0"/>
                <a:ea typeface="Calibri" panose="020F0502020204030204" pitchFamily="34" charset="0"/>
                <a:cs typeface="Times New Roman" panose="02020603050405020304" pitchFamily="18" charset="0"/>
              </a:rPr>
              <a:t>9714 County Rd East RR #5</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Cobourg Ontario K9A </a:t>
            </a:r>
            <a:r>
              <a:rPr lang="en-CA" sz="1400" dirty="0" smtClean="0">
                <a:latin typeface="Calibri" panose="020F0502020204030204" pitchFamily="34" charset="0"/>
                <a:ea typeface="Calibri" panose="020F0502020204030204" pitchFamily="34" charset="0"/>
                <a:cs typeface="Times New Roman" panose="02020603050405020304" pitchFamily="18" charset="0"/>
              </a:rPr>
              <a:t>1B3                                              </a:t>
            </a:r>
            <a:r>
              <a:rPr lang="en-CA" sz="1400" dirty="0">
                <a:latin typeface="Calibri" panose="020F0502020204030204" pitchFamily="34" charset="0"/>
                <a:ea typeface="Calibri" panose="020F0502020204030204" pitchFamily="34" charset="0"/>
                <a:cs typeface="Times New Roman" panose="02020603050405020304" pitchFamily="18" charset="0"/>
              </a:rPr>
              <a:t>Cobourg, Ontario K9A 4J8</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(905) </a:t>
            </a:r>
            <a:r>
              <a:rPr lang="en-CA" sz="1400" dirty="0" smtClean="0">
                <a:latin typeface="Calibri" panose="020F0502020204030204" pitchFamily="34" charset="0"/>
                <a:ea typeface="Calibri" panose="020F0502020204030204" pitchFamily="34" charset="0"/>
                <a:cs typeface="Times New Roman" panose="02020603050405020304" pitchFamily="18" charset="0"/>
              </a:rPr>
              <a:t>269-5993                                                                 </a:t>
            </a:r>
            <a:r>
              <a:rPr lang="en-CA" sz="1400" dirty="0">
                <a:latin typeface="Calibri" panose="020F0502020204030204" pitchFamily="34" charset="0"/>
                <a:ea typeface="Calibri" panose="020F0502020204030204" pitchFamily="34" charset="0"/>
                <a:cs typeface="Times New Roman" panose="02020603050405020304" pitchFamily="18" charset="0"/>
              </a:rPr>
              <a:t>(905) 375-5098</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smtClean="0">
                <a:latin typeface="Calibri" panose="020F0502020204030204" pitchFamily="34" charset="0"/>
                <a:ea typeface="Calibri" panose="020F0502020204030204" pitchFamily="34" charset="0"/>
                <a:cs typeface="Times New Roman" panose="02020603050405020304" pitchFamily="18" charset="0"/>
              </a:rPr>
              <a:t> caseynoel607@gmail.com                                             </a:t>
            </a:r>
            <a:r>
              <a:rPr lang="en-CA"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mthompson.cmtc@yahoo.ca</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CA" sz="1400" b="1" dirty="0">
                <a:latin typeface="Calibri" panose="020F0502020204030204" pitchFamily="34" charset="0"/>
                <a:ea typeface="Calibri" panose="020F0502020204030204" pitchFamily="34" charset="0"/>
                <a:cs typeface="Times New Roman" panose="02020603050405020304" pitchFamily="18" charset="0"/>
              </a:rPr>
              <a:t>Board Member                                                                  Board Member</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Sherry Duckworth                                                             Samuel Cormier</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190 Brook Rd. S,                                                              </a:t>
            </a:r>
            <a:r>
              <a:rPr lang="en-CA" sz="1400" dirty="0" smtClean="0">
                <a:latin typeface="Calibri" panose="020F0502020204030204" pitchFamily="34" charset="0"/>
                <a:ea typeface="Calibri" panose="020F0502020204030204" pitchFamily="34" charset="0"/>
                <a:cs typeface="Times New Roman" panose="02020603050405020304" pitchFamily="18" charset="0"/>
              </a:rPr>
              <a:t>  8972 Oak Ridges Dr.</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Cobourg, Ontario K9A 4J8                                               </a:t>
            </a:r>
            <a:r>
              <a:rPr lang="en-CA" sz="1400" dirty="0" smtClean="0">
                <a:latin typeface="Calibri" panose="020F0502020204030204" pitchFamily="34" charset="0"/>
                <a:ea typeface="Calibri" panose="020F0502020204030204" pitchFamily="34" charset="0"/>
                <a:cs typeface="Times New Roman" panose="02020603050405020304" pitchFamily="18" charset="0"/>
              </a:rPr>
              <a:t>Gores Landing , </a:t>
            </a:r>
            <a:r>
              <a:rPr lang="en-CA" sz="1400" dirty="0">
                <a:latin typeface="Calibri" panose="020F0502020204030204" pitchFamily="34" charset="0"/>
                <a:ea typeface="Calibri" panose="020F0502020204030204" pitchFamily="34" charset="0"/>
                <a:cs typeface="Times New Roman" panose="02020603050405020304" pitchFamily="18" charset="0"/>
              </a:rPr>
              <a:t>Ontario </a:t>
            </a:r>
            <a:r>
              <a:rPr lang="en-CA" sz="1400" dirty="0" smtClean="0">
                <a:latin typeface="Calibri" panose="020F0502020204030204" pitchFamily="34" charset="0"/>
                <a:ea typeface="Calibri" panose="020F0502020204030204" pitchFamily="34" charset="0"/>
                <a:cs typeface="Times New Roman" panose="02020603050405020304" pitchFamily="18" charset="0"/>
              </a:rPr>
              <a:t>K0K 2E0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dirty="0">
                <a:latin typeface="Calibri" panose="020F0502020204030204" pitchFamily="34" charset="0"/>
                <a:ea typeface="Calibri" panose="020F0502020204030204" pitchFamily="34" charset="0"/>
                <a:cs typeface="Times New Roman" panose="02020603050405020304" pitchFamily="18" charset="0"/>
              </a:rPr>
              <a:t>(905) 375-9482                                                                  </a:t>
            </a:r>
            <a:r>
              <a:rPr lang="en-CA" sz="1400" dirty="0" smtClean="0">
                <a:latin typeface="Calibri" panose="020F0502020204030204" pitchFamily="34" charset="0"/>
                <a:ea typeface="Calibri" panose="020F0502020204030204" pitchFamily="34" charset="0"/>
                <a:cs typeface="Times New Roman" panose="02020603050405020304" pitchFamily="18" charset="0"/>
              </a:rPr>
              <a:t>(613) 401-6535</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CA"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Sduckworth.cmtc@yahoo.ca</a:t>
            </a:r>
            <a:r>
              <a:rPr lang="en-CA" sz="1400" dirty="0">
                <a:latin typeface="Calibri" panose="020F0502020204030204" pitchFamily="34" charset="0"/>
                <a:ea typeface="Calibri" panose="020F0502020204030204" pitchFamily="34" charset="0"/>
                <a:cs typeface="Times New Roman" panose="02020603050405020304" pitchFamily="18" charset="0"/>
              </a:rPr>
              <a:t>                                           </a:t>
            </a:r>
            <a:r>
              <a:rPr lang="en-CA"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6"/>
              </a:rPr>
              <a:t>scormier.cmtc@yahoo.ca</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r>
              <a:rPr lang="en-CA" sz="1400" b="1" dirty="0">
                <a:latin typeface="Calibri" panose="020F0502020204030204" pitchFamily="34" charset="0"/>
                <a:ea typeface="Calibri" panose="020F0502020204030204" pitchFamily="34" charset="0"/>
                <a:cs typeface="Times New Roman" panose="02020603050405020304" pitchFamily="18" charset="0"/>
              </a:rPr>
              <a:t> </a:t>
            </a:r>
          </a:p>
          <a:p>
            <a:r>
              <a:rPr lang="en-CA" sz="1400" b="1" dirty="0" smtClean="0">
                <a:latin typeface="Calibri" panose="020F0502020204030204" pitchFamily="34" charset="0"/>
                <a:ea typeface="Calibri" panose="020F0502020204030204" pitchFamily="34" charset="0"/>
                <a:cs typeface="Times New Roman" panose="02020603050405020304" pitchFamily="18" charset="0"/>
              </a:rPr>
              <a:t>Board Member                                                                  </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r>
              <a:rPr lang="en-CA" sz="1400" dirty="0" smtClean="0">
                <a:latin typeface="Calibri" panose="020F0502020204030204" pitchFamily="34" charset="0"/>
                <a:ea typeface="Calibri" panose="020F0502020204030204" pitchFamily="34" charset="0"/>
                <a:cs typeface="Times New Roman" panose="02020603050405020304" pitchFamily="18" charset="0"/>
              </a:rPr>
              <a:t>Lex Van Der Heijden                                                        </a:t>
            </a:r>
            <a:endParaRPr lang="en-CA" sz="1100" dirty="0" smtClean="0">
              <a:latin typeface="Calibri" panose="020F0502020204030204" pitchFamily="34" charset="0"/>
              <a:ea typeface="Calibri" panose="020F0502020204030204" pitchFamily="34" charset="0"/>
              <a:cs typeface="Times New Roman" panose="02020603050405020304" pitchFamily="18" charset="0"/>
            </a:endParaRPr>
          </a:p>
          <a:p>
            <a:r>
              <a:rPr lang="en-CA" sz="1400" dirty="0" smtClean="0">
                <a:latin typeface="Calibri" panose="020F0502020204030204" pitchFamily="34" charset="0"/>
                <a:ea typeface="Calibri" panose="020F0502020204030204" pitchFamily="34" charset="0"/>
                <a:cs typeface="Times New Roman" panose="02020603050405020304" pitchFamily="18" charset="0"/>
              </a:rPr>
              <a:t>Lex.van.der.heijden@cmtc.nl</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1531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142067"/>
            <a:ext cx="10131425" cy="4715933"/>
          </a:xfrm>
        </p:spPr>
        <p:txBody>
          <a:bodyPr>
            <a:normAutofit fontScale="92500" lnSpcReduction="20000"/>
          </a:bodyPr>
          <a:lstStyle/>
          <a:p>
            <a:endParaRPr lang="en-CA" b="1" dirty="0" smtClean="0"/>
          </a:p>
          <a:p>
            <a:endParaRPr lang="en-CA" b="1" dirty="0" smtClean="0"/>
          </a:p>
          <a:p>
            <a:r>
              <a:rPr lang="en-CA" b="1" dirty="0" smtClean="0"/>
              <a:t>Dr. Arnold Oranje</a:t>
            </a:r>
            <a:endParaRPr lang="en-CA" dirty="0" smtClean="0"/>
          </a:p>
          <a:p>
            <a:r>
              <a:rPr lang="en-CA" dirty="0" smtClean="0"/>
              <a:t>It is with great sadness that we announce the passing of Dr. Oranje on October 19th, 2016.  Dr. Oranje was one of the medical advisers for the Netherlands organization and was kind enough to come to Canada last April to speak at our very first conference and provide consultations for individuals with CMTC.  We were so lucky to have him as an advisor and a friend of our CMTC-OVM Community.  Dr. Oranje gave our daughter Ireland her diagnosis in July 2010 in Washington D.C.  He was one of the very first physicians our family met in the world of vascular anomalies who knew anything about these very rare conditions.  We are forever grateful to him and send all our love and prayers to his family, friends, colleagues, and patients in the Netherlands.</a:t>
            </a:r>
          </a:p>
          <a:p>
            <a:endParaRPr lang="en-CA" dirty="0"/>
          </a:p>
        </p:txBody>
      </p:sp>
      <p:sp>
        <p:nvSpPr>
          <p:cNvPr id="2" name="Title 1"/>
          <p:cNvSpPr>
            <a:spLocks noGrp="1"/>
          </p:cNvSpPr>
          <p:nvPr>
            <p:ph type="title"/>
          </p:nvPr>
        </p:nvSpPr>
        <p:spPr/>
        <p:txBody>
          <a:bodyPr/>
          <a:lstStyle/>
          <a:p>
            <a:r>
              <a:rPr lang="en-CA" dirty="0" smtClean="0"/>
              <a:t>In Memory of Dr. Oranje</a:t>
            </a:r>
            <a:endParaRPr lang="en-CA" dirty="0"/>
          </a:p>
        </p:txBody>
      </p:sp>
      <p:pic>
        <p:nvPicPr>
          <p:cNvPr id="4" name="Picture 3" descr="Dr. Oranje.jpg"/>
          <p:cNvPicPr>
            <a:picLocks noChangeAspect="1"/>
          </p:cNvPicPr>
          <p:nvPr/>
        </p:nvPicPr>
        <p:blipFill>
          <a:blip r:embed="rId2"/>
          <a:stretch>
            <a:fillRect/>
          </a:stretch>
        </p:blipFill>
        <p:spPr>
          <a:xfrm>
            <a:off x="4583713" y="1309818"/>
            <a:ext cx="3250471" cy="18782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948222" y="3201858"/>
            <a:ext cx="5330135" cy="2953783"/>
          </a:xfrm>
        </p:spPr>
      </p:pic>
      <p:sp>
        <p:nvSpPr>
          <p:cNvPr id="2" name="Title 1"/>
          <p:cNvSpPr>
            <a:spLocks noGrp="1"/>
          </p:cNvSpPr>
          <p:nvPr>
            <p:ph type="title"/>
          </p:nvPr>
        </p:nvSpPr>
        <p:spPr>
          <a:xfrm>
            <a:off x="685801" y="609600"/>
            <a:ext cx="10131425" cy="1952847"/>
          </a:xfrm>
        </p:spPr>
        <p:txBody>
          <a:bodyPr>
            <a:normAutofit fontScale="90000"/>
          </a:bodyPr>
          <a:lstStyle/>
          <a:p>
            <a:pPr algn="ctr"/>
            <a:r>
              <a:rPr lang="en-CA" dirty="0"/>
              <a:t>Cmtc-ovm</a:t>
            </a:r>
            <a:br>
              <a:rPr lang="en-CA" dirty="0"/>
            </a:br>
            <a:r>
              <a:rPr lang="en-CA" dirty="0"/>
              <a:t>Cutis Marmorata Telangiectatica Congenital</a:t>
            </a:r>
            <a:br>
              <a:rPr lang="en-CA" dirty="0"/>
            </a:br>
            <a:r>
              <a:rPr lang="en-CA" dirty="0"/>
              <a:t>(Van Lohuizen Syndrome) – Other Vascular Malformations</a:t>
            </a:r>
          </a:p>
        </p:txBody>
      </p:sp>
    </p:spTree>
    <p:extLst>
      <p:ext uri="{BB962C8B-B14F-4D97-AF65-F5344CB8AC3E}">
        <p14:creationId xmlns:p14="http://schemas.microsoft.com/office/powerpoint/2010/main" xmlns="" val="4052421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913" y="-1464647"/>
            <a:ext cx="11164186" cy="8125301"/>
          </a:xfrm>
          <a:prstGeom prst="rect">
            <a:avLst/>
          </a:prstGeom>
        </p:spPr>
        <p:txBody>
          <a:bodyPr wrap="square">
            <a:spAutoFit/>
          </a:bodyPr>
          <a:lstStyle/>
          <a:p>
            <a:endParaRPr lang="en-CA" dirty="0">
              <a:solidFill>
                <a:srgbClr val="3B84E7"/>
              </a:solidFill>
              <a:latin typeface="Georgia" panose="02040502050405020303" pitchFamily="18" charset="0"/>
            </a:endParaRPr>
          </a:p>
          <a:p>
            <a:endParaRPr lang="en-CA" dirty="0">
              <a:solidFill>
                <a:srgbClr val="3B84E7"/>
              </a:solidFill>
              <a:latin typeface="Georgia" panose="02040502050405020303" pitchFamily="18" charset="0"/>
            </a:endParaRPr>
          </a:p>
          <a:p>
            <a:endParaRPr lang="en-CA" dirty="0">
              <a:solidFill>
                <a:srgbClr val="3B84E7"/>
              </a:solidFill>
              <a:latin typeface="Georgia" panose="02040502050405020303" pitchFamily="18" charset="0"/>
            </a:endParaRPr>
          </a:p>
          <a:p>
            <a:endParaRPr lang="en-CA" dirty="0">
              <a:solidFill>
                <a:srgbClr val="3B84E7"/>
              </a:solidFill>
              <a:latin typeface="Georgia" panose="02040502050405020303" pitchFamily="18" charset="0"/>
            </a:endParaRPr>
          </a:p>
          <a:p>
            <a:endParaRPr lang="en-CA" dirty="0">
              <a:solidFill>
                <a:srgbClr val="3B84E7"/>
              </a:solidFill>
              <a:latin typeface="Georgia" panose="02040502050405020303" pitchFamily="18" charset="0"/>
            </a:endParaRPr>
          </a:p>
          <a:p>
            <a:endParaRPr lang="en-CA" dirty="0">
              <a:latin typeface="Georgia" panose="02040502050405020303" pitchFamily="18" charset="0"/>
            </a:endParaRPr>
          </a:p>
          <a:p>
            <a:r>
              <a:rPr lang="en-CA" b="1" dirty="0">
                <a:latin typeface="verdana" panose="020B0604030504040204" pitchFamily="34" charset="0"/>
              </a:rPr>
              <a:t>Introduction</a:t>
            </a:r>
          </a:p>
          <a:p>
            <a:endParaRPr lang="en-CA" dirty="0">
              <a:latin typeface="verdana" panose="020B0604030504040204" pitchFamily="34" charset="0"/>
            </a:endParaRPr>
          </a:p>
          <a:p>
            <a:r>
              <a:rPr lang="en-CA" dirty="0">
                <a:latin typeface="verdana" panose="020B0604030504040204" pitchFamily="34" charset="0"/>
              </a:rPr>
              <a:t>Cutis marmorata telangiectatica congenita (CMTC) is a rare skin condition which was first described by the Dutch pediatrician 'van Lohuizen' around 1920 (thus, CMTC is sometimes referred to as 'van Lohuizen syndrome').</a:t>
            </a:r>
          </a:p>
          <a:p>
            <a:r>
              <a:rPr lang="en-CA" dirty="0">
                <a:latin typeface="verdana" panose="020B0604030504040204" pitchFamily="34" charset="0"/>
              </a:rPr>
              <a:t>CMTC is a condition in which dilated blood vessels can be seen through the skin. "Cutis marmorata" means marbled skin. "Telangiectatica" refers to abnormal blood vessels and "congenita" to its congenital nature.</a:t>
            </a:r>
          </a:p>
          <a:p>
            <a:r>
              <a:rPr lang="en-CA" dirty="0">
                <a:latin typeface="verdana" panose="020B0604030504040204" pitchFamily="34" charset="0"/>
              </a:rPr>
              <a:t>As a rule, only a part of the skin is affected and the distribution throughout the body is asymmetric; that is to say that one side is affected more than the other. The disease seems to occur more frequently in girls than in boys. The cause is unknown. Marbled skin conditions like CMTC may also occur in newborn children or as a result of other external factors (e.g., cold). An important difference with CMTC is that the marbling is continuously present; however, over time it is clearly reduced. Unfortunately, this is not always the case.</a:t>
            </a:r>
          </a:p>
          <a:p>
            <a:endParaRPr lang="en-CA" b="1" dirty="0">
              <a:latin typeface="verdana" panose="020B0604030504040204" pitchFamily="34" charset="0"/>
            </a:endParaRPr>
          </a:p>
          <a:p>
            <a:endParaRPr lang="en-CA" b="1" dirty="0">
              <a:latin typeface="verdana" panose="020B0604030504040204" pitchFamily="34" charset="0"/>
            </a:endParaRPr>
          </a:p>
          <a:p>
            <a:r>
              <a:rPr lang="en-CA" b="1" dirty="0">
                <a:latin typeface="verdana" panose="020B0604030504040204" pitchFamily="34" charset="0"/>
              </a:rPr>
              <a:t>Heredity</a:t>
            </a:r>
          </a:p>
          <a:p>
            <a:endParaRPr lang="en-CA" dirty="0">
              <a:latin typeface="verdana" panose="020B0604030504040204" pitchFamily="34" charset="0"/>
            </a:endParaRPr>
          </a:p>
          <a:p>
            <a:r>
              <a:rPr lang="en-CA" dirty="0">
                <a:latin typeface="verdana" panose="020B0604030504040204" pitchFamily="34" charset="0"/>
              </a:rPr>
              <a:t>Little is known regarding the inheritance of CMTC. Most people with CMTC are the only members in their family to have it. There are very few reports in literature of parents who like their children have CMTC, or of brothers and sisters with the condition.</a:t>
            </a:r>
            <a:br>
              <a:rPr lang="en-CA" dirty="0">
                <a:latin typeface="verdana" panose="020B0604030504040204" pitchFamily="34" charset="0"/>
              </a:rPr>
            </a:br>
            <a:r>
              <a:rPr lang="en-CA" dirty="0">
                <a:latin typeface="verdana" panose="020B0604030504040204" pitchFamily="34" charset="0"/>
              </a:rPr>
              <a:t>The literature suggests that in any case the chance of recurrence of CMTC with another child is very low. The risk for the children of the patient is unknown.</a:t>
            </a:r>
            <a:endParaRPr lang="en-CA" b="0" i="0" dirty="0">
              <a:effectLst/>
              <a:latin typeface="verdana" panose="020B0604030504040204" pitchFamily="34" charset="0"/>
            </a:endParaRPr>
          </a:p>
        </p:txBody>
      </p:sp>
    </p:spTree>
    <p:extLst>
      <p:ext uri="{BB962C8B-B14F-4D97-AF65-F5344CB8AC3E}">
        <p14:creationId xmlns:p14="http://schemas.microsoft.com/office/powerpoint/2010/main" xmlns="" val="3726774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5693"/>
            <a:ext cx="6164653" cy="903767"/>
          </a:xfrm>
        </p:spPr>
        <p:txBody>
          <a:bodyPr>
            <a:normAutofit/>
          </a:bodyPr>
          <a:lstStyle/>
          <a:p>
            <a:r>
              <a:rPr lang="en-CA" dirty="0"/>
              <a:t>Ireland-Born January 3, 2009 Classic CMTC, left arm afflicted </a:t>
            </a:r>
          </a:p>
        </p:txBody>
      </p:sp>
      <p:pic>
        <p:nvPicPr>
          <p:cNvPr id="5" name="Picture Placeholder 4"/>
          <p:cNvPicPr>
            <a:picLocks noGrp="1" noChangeAspect="1"/>
          </p:cNvPicPr>
          <p:nvPr>
            <p:ph type="pic" idx="1"/>
          </p:nvPr>
        </p:nvPicPr>
        <p:blipFill>
          <a:blip r:embed="rId2"/>
          <a:stretch>
            <a:fillRect/>
          </a:stretch>
        </p:blipFill>
        <p:spPr>
          <a:xfrm>
            <a:off x="6929306" y="1137929"/>
            <a:ext cx="3773938" cy="5031917"/>
          </a:xfrm>
        </p:spPr>
      </p:pic>
      <p:sp>
        <p:nvSpPr>
          <p:cNvPr id="4" name="Text Placeholder 3"/>
          <p:cNvSpPr>
            <a:spLocks noGrp="1"/>
          </p:cNvSpPr>
          <p:nvPr>
            <p:ph type="body" sz="half" idx="2"/>
          </p:nvPr>
        </p:nvSpPr>
        <p:spPr>
          <a:xfrm>
            <a:off x="685800" y="1105787"/>
            <a:ext cx="6164653" cy="5624622"/>
          </a:xfrm>
        </p:spPr>
        <p:txBody>
          <a:bodyPr>
            <a:normAutofit fontScale="92500"/>
          </a:bodyPr>
          <a:lstStyle/>
          <a:p>
            <a:r>
              <a:rPr lang="en-CA" dirty="0"/>
              <a:t>Ireland was born with her left arm very black with purple showing in a marble pattern all the way up to her left shoulder.  We saw a number of pediatric specialists and dermatologists who could not figure out what was wrong with Ireland’s arm for 9 months we were repeatedly told it was a bad bruise with a crushed artery from her birth. Ireland developed early in her cognitive functioning and began to speak by ten months of age.  However by twelve months she was still unable to crawl and was unable to take her first steps until aged eighteen months.  </a:t>
            </a:r>
            <a:r>
              <a:rPr lang="en-CA" dirty="0" smtClean="0"/>
              <a:t>She continues to this day to have very poor muscle tone. Our </a:t>
            </a:r>
            <a:r>
              <a:rPr lang="en-CA" dirty="0"/>
              <a:t>family sought help with a dermatologist in Durham region.  He thought he may have a name for what Ireland had but knew nothing about it and said he could not help us.  I researched everything and eventually found the CMTC organization in the Netherlands.  I was able to make contact with Lex and two weeks later we were on our way to Washington D.C. to the US Conference and an evaluation from Dr. </a:t>
            </a:r>
            <a:r>
              <a:rPr lang="en-CA" dirty="0" err="1"/>
              <a:t>Oranje</a:t>
            </a:r>
            <a:r>
              <a:rPr lang="en-CA" dirty="0"/>
              <a:t>.  Ireland was diagnosed with classic CMTC on July 18</a:t>
            </a:r>
            <a:r>
              <a:rPr lang="en-CA" baseline="30000" dirty="0"/>
              <a:t>th</a:t>
            </a:r>
            <a:r>
              <a:rPr lang="en-CA" dirty="0"/>
              <a:t>, 2011. We have attended conferences in the US on several occasions and finally two years ago were given a following specialist dermatologist Dr. Pope at Sick Kids in Toronto.</a:t>
            </a:r>
          </a:p>
        </p:txBody>
      </p:sp>
    </p:spTree>
    <p:extLst>
      <p:ext uri="{BB962C8B-B14F-4D97-AF65-F5344CB8AC3E}">
        <p14:creationId xmlns:p14="http://schemas.microsoft.com/office/powerpoint/2010/main" xmlns="" val="2352194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60" y="680484"/>
            <a:ext cx="12025424" cy="6186309"/>
          </a:xfrm>
          <a:prstGeom prst="rect">
            <a:avLst/>
          </a:prstGeom>
          <a:noFill/>
        </p:spPr>
        <p:txBody>
          <a:bodyPr wrap="square" rtlCol="0">
            <a:spAutoFit/>
          </a:bodyPr>
          <a:lstStyle/>
          <a:p>
            <a:r>
              <a:rPr lang="en-CA" dirty="0"/>
              <a:t>After Ireland was diagnosed and began to be followed here at Sick Kids it was recommended that she saw Dr. Archer</a:t>
            </a:r>
          </a:p>
          <a:p>
            <a:r>
              <a:rPr lang="en-CA" dirty="0"/>
              <a:t>at Hotel DIEU Hospital in Kingston to be regularly monitored for glaucoma.  Ireland has always had clear scans. Ireland has some sun sensitivity and wears polarized sunglasses and high UV sunscreen while outside to protect her skin.  We have been very fortunate as she has had no complications from her CMTC to date. Ireland does tend to have dental problems and has become easily susceptible to viruses (appears to have lowered immunity). </a:t>
            </a:r>
            <a:r>
              <a:rPr lang="en-CA" dirty="0" smtClean="0"/>
              <a:t> Often when she begins a cold it turns quickly to bronchitis or pneumonia and we have learned to try and get ahead of these things by treating early symptoms.</a:t>
            </a:r>
            <a:endParaRPr lang="en-CA" dirty="0"/>
          </a:p>
          <a:p>
            <a:endParaRPr lang="en-CA" dirty="0"/>
          </a:p>
          <a:p>
            <a:r>
              <a:rPr lang="en-CA" dirty="0"/>
              <a:t>In  January 2011 Ireland underwent a skin biopsy of her afflicted left arm area, and the sample was sent to Dr. Patel geneticist at the Vancouver children’s hospital where he is conducting a study on CMTC.  Ireland healed well from her biopsy though it took a bit longer and we had to watch carefully for infection.  Dr. Patel is still accepting samples of Classic CMTC patients for his study in this area.</a:t>
            </a:r>
          </a:p>
          <a:p>
            <a:endParaRPr lang="en-CA" dirty="0"/>
          </a:p>
          <a:p>
            <a:r>
              <a:rPr lang="en-CA" dirty="0"/>
              <a:t>In 2014 after a trip to the US for the annual conference it was brought to our families attention that there were other families in Canada that wanted to be involved but had no idea where to seek help.  We knew this first hand as it had taken so long for us to get a diagnosis and follow up care.  We decided to proceed with developing the Canadian CMTC Foundation. A Not-For-Profit Organization in Canada to raise awareness and support for patients, families and caregivers with those afflicted with CMTC.  We have joined with the Netherlands organization in order to provide the most up to date information and to stay ahead of the curve on news in this field.</a:t>
            </a:r>
          </a:p>
          <a:p>
            <a:endParaRPr lang="en-CA" dirty="0"/>
          </a:p>
          <a:p>
            <a:r>
              <a:rPr lang="en-CA" dirty="0"/>
              <a:t>It was through extensive fundraising and generous donations that I was able to hire a firm in order to get our not-for-profit status.  From start to finish it took well over a year before we were finally truly in existence.</a:t>
            </a:r>
          </a:p>
          <a:p>
            <a:endParaRPr lang="en-CA" dirty="0"/>
          </a:p>
        </p:txBody>
      </p:sp>
    </p:spTree>
    <p:extLst>
      <p:ext uri="{BB962C8B-B14F-4D97-AF65-F5344CB8AC3E}">
        <p14:creationId xmlns:p14="http://schemas.microsoft.com/office/powerpoint/2010/main" xmlns="" val="1590980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1950</TotalTime>
  <Words>1259</Words>
  <Application>Microsoft Office PowerPoint</Application>
  <PresentationFormat>Custom</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Welcome to the SECOND Canadian CMTC-OVM CONFERENCE</vt:lpstr>
      <vt:lpstr>This conference was made possible with a generous donation from the Royal Canadian Legion Branch 133 and their women’s auxiliary .</vt:lpstr>
      <vt:lpstr>Slide 3</vt:lpstr>
      <vt:lpstr>Slide 4</vt:lpstr>
      <vt:lpstr>In Memory of Dr. Oranje</vt:lpstr>
      <vt:lpstr>Cmtc-ovm Cutis Marmorata Telangiectatica Congenital (Van Lohuizen Syndrome) – Other Vascular Malformations</vt:lpstr>
      <vt:lpstr>Slide 7</vt:lpstr>
      <vt:lpstr>Ireland-Born January 3, 2009 Classic CMTC, left arm afflicted </vt:lpstr>
      <vt:lpstr>Slide 9</vt:lpstr>
      <vt:lpstr>Slide 10</vt:lpstr>
      <vt:lpstr>CMTC-OVM Awareness Ribbons</vt:lpstr>
      <vt:lpstr>We have SWAG! Order your CMTC t-shirts, mugs, pens and more and help us raise awareness.  Purchases can be made at www.canadiancmtcfoundation.com</vt:lpstr>
      <vt:lpstr>Membership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 Canadian CMTC-OVM CONFERENCE</dc:title>
  <dc:creator>Jennifer Cormier</dc:creator>
  <cp:lastModifiedBy>ES4</cp:lastModifiedBy>
  <cp:revision>34</cp:revision>
  <dcterms:created xsi:type="dcterms:W3CDTF">2016-03-18T19:33:09Z</dcterms:created>
  <dcterms:modified xsi:type="dcterms:W3CDTF">2017-05-10T17:38:53Z</dcterms:modified>
</cp:coreProperties>
</file>